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305" r:id="rId3"/>
    <p:sldId id="261" r:id="rId4"/>
    <p:sldId id="258" r:id="rId5"/>
    <p:sldId id="259" r:id="rId6"/>
    <p:sldId id="263" r:id="rId7"/>
    <p:sldId id="264" r:id="rId8"/>
    <p:sldId id="265" r:id="rId9"/>
    <p:sldId id="266" r:id="rId10"/>
    <p:sldId id="267" r:id="rId11"/>
    <p:sldId id="271" r:id="rId12"/>
    <p:sldId id="308" r:id="rId13"/>
    <p:sldId id="272" r:id="rId14"/>
    <p:sldId id="306" r:id="rId15"/>
    <p:sldId id="273" r:id="rId16"/>
    <p:sldId id="314" r:id="rId17"/>
    <p:sldId id="277" r:id="rId18"/>
    <p:sldId id="278" r:id="rId19"/>
    <p:sldId id="279" r:id="rId20"/>
    <p:sldId id="280" r:id="rId21"/>
    <p:sldId id="282" r:id="rId22"/>
    <p:sldId id="283" r:id="rId23"/>
    <p:sldId id="316" r:id="rId24"/>
    <p:sldId id="284" r:id="rId25"/>
    <p:sldId id="317" r:id="rId26"/>
    <p:sldId id="318" r:id="rId27"/>
    <p:sldId id="325" r:id="rId28"/>
    <p:sldId id="320" r:id="rId29"/>
    <p:sldId id="319" r:id="rId30"/>
    <p:sldId id="286" r:id="rId31"/>
    <p:sldId id="321" r:id="rId32"/>
    <p:sldId id="322" r:id="rId33"/>
    <p:sldId id="291" r:id="rId34"/>
    <p:sldId id="324" r:id="rId35"/>
    <p:sldId id="292" r:id="rId36"/>
    <p:sldId id="293" r:id="rId37"/>
    <p:sldId id="294" r:id="rId38"/>
    <p:sldId id="295" r:id="rId39"/>
    <p:sldId id="296" r:id="rId40"/>
    <p:sldId id="323" r:id="rId41"/>
    <p:sldId id="299" r:id="rId42"/>
    <p:sldId id="300" r:id="rId43"/>
    <p:sldId id="303" r:id="rId44"/>
    <p:sldId id="304" r:id="rId45"/>
  </p:sldIdLst>
  <p:sldSz cx="16256000" cy="9144000"/>
  <p:notesSz cx="6858000" cy="9144000"/>
  <p:defaultTextStyle>
    <a:lvl1pPr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1pPr>
    <a:lvl2pPr indent="2286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2pPr>
    <a:lvl3pPr indent="4572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3pPr>
    <a:lvl4pPr indent="6858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4pPr>
    <a:lvl5pPr indent="9144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5pPr>
    <a:lvl6pPr indent="11430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6pPr>
    <a:lvl7pPr indent="13716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7pPr>
    <a:lvl8pPr indent="16002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8pPr>
    <a:lvl9pPr indent="18288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11" autoAdjust="0"/>
  </p:normalViewPr>
  <p:slideViewPr>
    <p:cSldViewPr snapToGrid="0" snapToObjects="1">
      <p:cViewPr varScale="1">
        <p:scale>
          <a:sx n="68" d="100"/>
          <a:sy n="68" d="100"/>
        </p:scale>
        <p:origin x="-1088" y="-120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3090230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7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I learned a lot from you about the nature of teaching and learning.</a:t>
            </a:r>
          </a:p>
          <a:p>
            <a:pPr lvl="0">
              <a:defRPr sz="1800"/>
            </a:pPr>
            <a:r>
              <a:rPr sz="2000"/>
              <a:t>Got a certificate with a strong score.  Got 8/10 on one of the writing extra credit assignments and got a 28 on the final.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lack_photo-v-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Black_photo-bullets-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4"/>
            <a:ext cx="3793067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fld id="{523E12A5-519D-7148-875A-0427235B7843}" type="datetimeFigureOut">
              <a:rPr lang="en-US" smtClean="0"/>
              <a:t>6/30/14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4"/>
            <a:ext cx="5147733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50133" y="8475134"/>
            <a:ext cx="3793067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fld id="{00ECC43F-94B8-F54E-8D48-3E2C60D4E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5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_photo-h-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xmlns:p14="http://schemas.microsoft.com/office/powerpoint/2010/main" spd="med"/>
  <p:txStyles>
    <p:titleStyle>
      <a:lvl1pPr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titleStyle>
    <p:bodyStyle>
      <a:lvl1pPr marL="7493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marL="10414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marL="13335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marL="16383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marL="19304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marL="22225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marL="25146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marL="28067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marL="30988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png"/><Relationship Id="rId9" Type="http://schemas.openxmlformats.org/officeDocument/2006/relationships/image" Target="../media/image31.jpe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GD9RSoVDKk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sSKYzVLO6w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7.jpg"/><Relationship Id="rId3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51.tif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feldstein.com/emerging-student-patterns-in-moocs-a-revised-graphical-view/" TargetMode="External"/><Relationship Id="rId3" Type="http://schemas.openxmlformats.org/officeDocument/2006/relationships/image" Target="../media/image55.t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hyperlink" Target="http://cliparts101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6" Type="http://schemas.openxmlformats.org/officeDocument/2006/relationships/image" Target="../media/image67.png"/><Relationship Id="rId7" Type="http://schemas.openxmlformats.org/officeDocument/2006/relationships/image" Target="../media/image68.jpg"/><Relationship Id="rId8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4" Type="http://schemas.openxmlformats.org/officeDocument/2006/relationships/image" Target="../media/image72.png"/><Relationship Id="rId5" Type="http://schemas.openxmlformats.org/officeDocument/2006/relationships/hyperlink" Target="https://en.wikipedia.org/wiki/B._F._Skinne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5" Type="http://schemas.openxmlformats.org/officeDocument/2006/relationships/image" Target="../media/image77.jpe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gif"/><Relationship Id="rId3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1155700" y="952500"/>
            <a:ext cx="13931900" cy="25398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>
                <a:solidFill>
                  <a:srgbClr val="FFFF00"/>
                </a:solidFill>
              </a:rPr>
              <a:t>Experiences with Massive Open Online Courses (MOOC)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1155700" y="4295369"/>
            <a:ext cx="13931900" cy="369775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 dirty="0">
                <a:solidFill>
                  <a:srgbClr val="FFFFFF"/>
                </a:solidFill>
              </a:rPr>
              <a:t>Charles Severance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 dirty="0">
                <a:solidFill>
                  <a:srgbClr val="FFFFFF"/>
                </a:solidFill>
              </a:rPr>
              <a:t>University of Michigan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 dirty="0">
                <a:solidFill>
                  <a:srgbClr val="FFFFFF"/>
                </a:solidFill>
              </a:rPr>
              <a:t>School of Information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 dirty="0">
                <a:solidFill>
                  <a:srgbClr val="FFFFFF"/>
                </a:solidFill>
              </a:rPr>
              <a:t>http://www.dr-chuck.com/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300" dirty="0">
                <a:solidFill>
                  <a:srgbClr val="FFFFFF"/>
                </a:solidFill>
              </a:rPr>
              <a:t>@drchuck</a:t>
            </a: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641" y="6704260"/>
            <a:ext cx="2438400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66" y="25400"/>
            <a:ext cx="13093700" cy="9118600"/>
          </a:xfrm>
          <a:prstGeom prst="rect">
            <a:avLst/>
          </a:prstGeom>
        </p:spPr>
      </p:pic>
      <p:sp>
        <p:nvSpPr>
          <p:cNvPr id="94" name="Shape 94"/>
          <p:cNvSpPr/>
          <p:nvPr/>
        </p:nvSpPr>
        <p:spPr>
          <a:xfrm>
            <a:off x="6103911" y="8331200"/>
            <a:ext cx="3502498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 dirty="0">
                <a:solidFill>
                  <a:srgbClr val="FF40FF"/>
                </a:solidFill>
              </a:rPr>
              <a:t>About the course...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A Bit of Data...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56" y="610940"/>
            <a:ext cx="8394700" cy="2286000"/>
          </a:xfrm>
          <a:prstGeom prst="rect">
            <a:avLst/>
          </a:prstGeom>
        </p:spPr>
      </p:pic>
      <p:pic>
        <p:nvPicPr>
          <p:cNvPr id="5" name="Picture 4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920" y="3631014"/>
            <a:ext cx="12369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811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94" y="0"/>
            <a:ext cx="14546820" cy="9144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68" y="0"/>
            <a:ext cx="14566720" cy="914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63522" y="3247627"/>
            <a:ext cx="170331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Mauritas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05816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69" y="308424"/>
            <a:ext cx="12940499" cy="839785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92" y="578785"/>
            <a:ext cx="13176250" cy="755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85028" y="8311996"/>
            <a:ext cx="157888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PR4E#1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60354550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600" dirty="0" smtClean="0">
                <a:solidFill>
                  <a:srgbClr val="00F900"/>
                </a:solidFill>
              </a:rPr>
              <a:t>My Approach to MOOCs</a:t>
            </a:r>
            <a:endParaRPr sz="7600" dirty="0">
              <a:solidFill>
                <a:srgbClr val="00F900"/>
              </a:solidFill>
            </a:endParaRP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 dirty="0" smtClean="0">
                <a:solidFill>
                  <a:srgbClr val="FF40FF"/>
                </a:solidFill>
              </a:rPr>
              <a:t>Introductory Course</a:t>
            </a:r>
            <a:r>
              <a:rPr lang="en-US" sz="7600" dirty="0" smtClean="0">
                <a:solidFill>
                  <a:srgbClr val="FF40FF"/>
                </a:solidFill>
              </a:rPr>
              <a:t>s</a:t>
            </a:r>
            <a:endParaRPr sz="7600" dirty="0">
              <a:solidFill>
                <a:srgbClr val="FF40FF"/>
              </a:solidFill>
            </a:endParaRP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We needed low-stakes "freshman" courses in Coursera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How to behave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How to use the software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How to write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Figure out technical issues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How to learn from others and help others learn....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40FF"/>
                </a:solidFill>
              </a:rPr>
              <a:t>Be an Open Learning Community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Open Source works well when there is a "Benevolent Dictator" 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There needs to be real and enforced rules - but as few as possible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Those in power must not hide behind their power and must share their power with those who show the right behavior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Must make valued behaviors "infectious" / "amplified"</a:t>
            </a:r>
          </a:p>
        </p:txBody>
      </p:sp>
      <p:pic>
        <p:nvPicPr>
          <p:cNvPr id="173" name="SakaiLogo_color_emblem-trans-200x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12800" y="6781800"/>
            <a:ext cx="1562100" cy="157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Quick Poll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338717"/>
          </a:xfrm>
        </p:spPr>
        <p:txBody>
          <a:bodyPr/>
          <a:lstStyle/>
          <a:p>
            <a:r>
              <a:rPr lang="en-US" sz="4400" dirty="0" smtClean="0"/>
              <a:t>Heard of the word MOOC?</a:t>
            </a:r>
          </a:p>
          <a:p>
            <a:r>
              <a:rPr lang="en-US" sz="4400" dirty="0" smtClean="0"/>
              <a:t>Taken a MOOC?</a:t>
            </a:r>
          </a:p>
          <a:p>
            <a:r>
              <a:rPr lang="en-US" sz="4400" dirty="0" smtClean="0"/>
              <a:t>Finished a MOOC?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11763222" y="3739225"/>
            <a:ext cx="3122372" cy="305724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sym typeface="Gill Sans"/>
              </a:rPr>
              <a:t>M</a:t>
            </a:r>
            <a:r>
              <a:rPr kumimoji="0" lang="en-US" sz="48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Gill Sans"/>
              </a:rPr>
              <a:t> </a:t>
            </a:r>
            <a:r>
              <a:rPr kumimoji="0" lang="en-US" sz="48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Gill Sans"/>
              </a:rPr>
              <a:t>assively</a:t>
            </a:r>
            <a:endParaRPr kumimoji="0" lang="en-US" sz="4800" b="0" i="0" u="none" strike="noStrike" cap="none" spc="0" normalizeH="0" dirty="0" smtClean="0">
              <a:ln>
                <a:noFill/>
              </a:ln>
              <a:solidFill>
                <a:srgbClr val="FFFFFF"/>
              </a:solidFill>
              <a:effectLst/>
              <a:uFillTx/>
              <a:sym typeface="Gill Sans"/>
            </a:endParaRPr>
          </a:p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aseline="0" dirty="0" smtClean="0">
                <a:solidFill>
                  <a:srgbClr val="E45150"/>
                </a:solidFill>
              </a:rPr>
              <a:t>O</a:t>
            </a:r>
            <a:r>
              <a:rPr lang="en-US" sz="4800" dirty="0" smtClean="0"/>
              <a:t> pen</a:t>
            </a:r>
          </a:p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solidFill>
                  <a:srgbClr val="E45150"/>
                </a:solidFill>
              </a:rPr>
              <a:t>O</a:t>
            </a:r>
            <a:r>
              <a:rPr lang="en-US" sz="4800" dirty="0" smtClean="0"/>
              <a:t> </a:t>
            </a:r>
            <a:r>
              <a:rPr lang="en-US" sz="4800" dirty="0" err="1" smtClean="0"/>
              <a:t>nline</a:t>
            </a:r>
            <a:endParaRPr lang="en-US" sz="4800" dirty="0" smtClean="0"/>
          </a:p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E45150"/>
                </a:solidFill>
                <a:effectLst/>
                <a:uFillTx/>
                <a:sym typeface="Gill Sans"/>
              </a:rPr>
              <a:t>C</a:t>
            </a:r>
            <a:r>
              <a:rPr kumimoji="0" lang="en-US" sz="48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Gill Sans"/>
              </a:rPr>
              <a:t> course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01371394"/>
      </p:ext>
    </p:extLst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0121900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40FF"/>
                </a:solidFill>
              </a:rPr>
              <a:t>Community Teaching Assistants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2717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Volunteer students from prior sessions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Culture forms very rapidly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Questions answered quickly</a:t>
            </a:r>
          </a:p>
        </p:txBody>
      </p:sp>
      <p:pic>
        <p:nvPicPr>
          <p:cNvPr id="177" name="Mauro-Toseli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66972" y="-533400"/>
            <a:ext cx="2616201" cy="3924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Mazen-Fahed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686300" y="5694233"/>
            <a:ext cx="2324100" cy="2255968"/>
          </a:xfrm>
          <a:prstGeom prst="rect">
            <a:avLst/>
          </a:prstGeom>
        </p:spPr>
      </p:pic>
      <p:pic>
        <p:nvPicPr>
          <p:cNvPr id="179" name="Megan-Robertseon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6000" y="6044924"/>
            <a:ext cx="1968501" cy="1994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usan-Kemp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20500" y="5571066"/>
            <a:ext cx="3721100" cy="247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13027570" y="3644900"/>
            <a:ext cx="247642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Mauro - Italy</a:t>
            </a:r>
          </a:p>
        </p:txBody>
      </p:sp>
      <p:sp>
        <p:nvSpPr>
          <p:cNvPr id="182" name="Shape 182"/>
          <p:cNvSpPr/>
          <p:nvPr/>
        </p:nvSpPr>
        <p:spPr>
          <a:xfrm>
            <a:off x="4498168" y="8191500"/>
            <a:ext cx="272043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Mazen - Egypt</a:t>
            </a:r>
          </a:p>
        </p:txBody>
      </p:sp>
      <p:sp>
        <p:nvSpPr>
          <p:cNvPr id="183" name="Shape 183"/>
          <p:cNvSpPr/>
          <p:nvPr/>
        </p:nvSpPr>
        <p:spPr>
          <a:xfrm>
            <a:off x="843991" y="8204200"/>
            <a:ext cx="233444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Megan - UK</a:t>
            </a:r>
          </a:p>
        </p:txBody>
      </p:sp>
      <p:sp>
        <p:nvSpPr>
          <p:cNvPr id="184" name="Shape 184"/>
          <p:cNvSpPr/>
          <p:nvPr/>
        </p:nvSpPr>
        <p:spPr>
          <a:xfrm>
            <a:off x="8137202" y="8191500"/>
            <a:ext cx="205516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Susan - PA</a:t>
            </a:r>
          </a:p>
        </p:txBody>
      </p:sp>
      <p:pic>
        <p:nvPicPr>
          <p:cNvPr id="185" name="dropped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39100" y="5838784"/>
            <a:ext cx="2260600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12498201" y="8191500"/>
            <a:ext cx="231122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Karen - NC</a:t>
            </a:r>
          </a:p>
        </p:txBody>
      </p:sp>
      <p:pic>
        <p:nvPicPr>
          <p:cNvPr id="187" name="sfb_headshot.jp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53600" y="2336800"/>
            <a:ext cx="2476500" cy="22479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10306397" y="4699000"/>
            <a:ext cx="181317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Sue - CA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7238342" y="8204200"/>
            <a:ext cx="90170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F900"/>
                </a:solidFill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900"/>
                </a:solidFill>
                <a:hlinkClick r:id="rId2"/>
              </a:rPr>
              <a:t>http://youtu.be/GD9RSoVDKkw</a:t>
            </a:r>
          </a:p>
        </p:txBody>
      </p:sp>
      <p:pic>
        <p:nvPicPr>
          <p:cNvPr id="195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1300" y="432311"/>
            <a:ext cx="4495800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632333" y="5289550"/>
            <a:ext cx="6400801" cy="322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</a:rPr>
              <a:t>New York NY, Los Angeles CA, Ann Arbor MI, Wilmington, NC, Chicago IL, Washington, DC, Memphis, TN, Seattle WA, Seoul, Barcelona,  London,  Amsterdam, Melbourne, Perth</a:t>
            </a:r>
          </a:p>
        </p:txBody>
      </p:sp>
      <p:pic>
        <p:nvPicPr>
          <p:cNvPr id="197" name="IMG_2520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08227" y="317500"/>
            <a:ext cx="3454401" cy="257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G_2620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9000" y="277029"/>
            <a:ext cx="3556000" cy="265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Untitled14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33600" y="3176833"/>
            <a:ext cx="3657600" cy="20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2012-11-12-Amsterdam-IHTS-small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95853" y="3378200"/>
            <a:ext cx="6794501" cy="450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469900"/>
            <a:ext cx="6401654" cy="350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901700" y="7810500"/>
            <a:ext cx="9403408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B00"/>
                </a:solidFill>
                <a:hlinkClick r:id="rId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  <a:hlinkClick r:id="rId3"/>
              </a:rPr>
              <a:t>http://www.youtube.com/watch?v=BsSKYzVLO6w</a:t>
            </a:r>
          </a:p>
        </p:txBody>
      </p:sp>
      <p:pic>
        <p:nvPicPr>
          <p:cNvPr id="204" name="Untitl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8000" y="495300"/>
            <a:ext cx="6446245" cy="345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Untitled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74200" y="4337088"/>
            <a:ext cx="5676901" cy="3063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Nico-Morrison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3500" y="4686300"/>
            <a:ext cx="2781301" cy="27813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4357427" y="5505450"/>
            <a:ext cx="2874913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Thanks to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Nico Morrison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Making More Teachers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72361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40FF"/>
                </a:solidFill>
              </a:rPr>
              <a:t>Create / Empower New Teachers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 don't beleive that all students in the world should consider me their teacher in this space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 wrote a "book"- I want others to adopt it and re-mix it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Related to making a "learning community"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70919" y="8086913"/>
            <a:ext cx="246389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oer.pr4e.org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38" y="293694"/>
            <a:ext cx="13358453" cy="861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0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33" y="398432"/>
            <a:ext cx="1115517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1" y="0"/>
            <a:ext cx="14749047" cy="914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0375" y="1008478"/>
            <a:ext cx="575054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30 Languages / 157 volunteers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8455118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What's Free...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Course Enrollment</a:t>
            </a:r>
          </a:p>
          <a:p>
            <a:r>
              <a:rPr lang="en-US" sz="3200" dirty="0" smtClean="0"/>
              <a:t>Statement of Accomplishment</a:t>
            </a:r>
          </a:p>
          <a:p>
            <a:r>
              <a:rPr lang="en-US" sz="3200" dirty="0" smtClean="0"/>
              <a:t>Book: PDF, MOBI, EPUB, </a:t>
            </a:r>
            <a:r>
              <a:rPr lang="en-US" sz="3200" dirty="0" err="1" smtClean="0"/>
              <a:t>iBooks</a:t>
            </a:r>
            <a:r>
              <a:rPr lang="en-US" sz="3200" dirty="0" smtClean="0"/>
              <a:t> (CC-BY-NC*)</a:t>
            </a:r>
          </a:p>
          <a:p>
            <a:r>
              <a:rPr lang="en-US" sz="3200" dirty="0" smtClean="0"/>
              <a:t>Lecture Slides in editable form (CC-BY)</a:t>
            </a:r>
          </a:p>
          <a:p>
            <a:r>
              <a:rPr lang="en-US" sz="3200" dirty="0" smtClean="0"/>
              <a:t>Lecture Videos in MP4 or YouTube (CC-BY) </a:t>
            </a:r>
          </a:p>
          <a:p>
            <a:r>
              <a:rPr lang="en-US" sz="3200" dirty="0" smtClean="0"/>
              <a:t>Auto-Grader software integrated into any LMS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91459" y="8483568"/>
            <a:ext cx="6045897" cy="515891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* I will remove NC for a legitimate translation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64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8" y="398432"/>
            <a:ext cx="14768523" cy="82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9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EvolutionCombine2012081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2087"/>
            <a:ext cx="16294100" cy="871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229233" y="628650"/>
            <a:ext cx="13792201" cy="787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B00"/>
                </a:solidFill>
              </a:rPr>
              <a:t>Dr. Chuck,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FFFB00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B00"/>
                </a:solidFill>
              </a:rPr>
              <a:t>I am a professor at UC Irvine and took your Coursera Internet course last spring. I enjoyed it immensely!  You are really a great teacher and I can learn a lot from you about teaching style. I took your course because I had designed a course in 2008 at UCI on "Internet, Technology, and Society".  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FFFB00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B00"/>
                </a:solidFill>
              </a:rPr>
              <a:t>You have licensed your slides under the Creative Commons Attribution 3.0 license and I would like to request permission to use some of your slides to teach this session. Of course I won't be able to fit all of them into one session but I would like to pick some. I will also likely change them to adapt to the class (these are mostly freshman from all majors). And of course I will acknowledge that these were created by you and will give free advertising to take your Coursera course. 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FFFB00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B00"/>
                </a:solidFill>
              </a:rPr>
              <a:t>Again, I want to emphasize how much I enjoyed your class!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FFFB00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B00"/>
                </a:solidFill>
              </a:rPr>
              <a:t>Gloria Mark</a:t>
            </a:r>
          </a:p>
        </p:txBody>
      </p:sp>
      <p:sp>
        <p:nvSpPr>
          <p:cNvPr id="218" name="Shape 218"/>
          <p:cNvSpPr/>
          <p:nvPr/>
        </p:nvSpPr>
        <p:spPr>
          <a:xfrm>
            <a:off x="11297071" y="355600"/>
            <a:ext cx="380382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900"/>
                </a:solidFill>
              </a:rPr>
              <a:t>September 26, 2013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184"/>
            <a:ext cx="10370599" cy="1524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Revenue is Optional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1"/>
            <a:ext cx="10024533" cy="6034617"/>
          </a:xfrm>
        </p:spPr>
        <p:txBody>
          <a:bodyPr/>
          <a:lstStyle/>
          <a:p>
            <a:r>
              <a:rPr lang="en-US" dirty="0" smtClean="0"/>
              <a:t>Print Textbook ($8.99)</a:t>
            </a:r>
          </a:p>
          <a:p>
            <a:pPr lvl="1"/>
            <a:r>
              <a:rPr lang="en-US" dirty="0" smtClean="0"/>
              <a:t>Conversion rate 1/200 – Revenue $2.50</a:t>
            </a:r>
          </a:p>
          <a:p>
            <a:r>
              <a:rPr lang="en-US" dirty="0" smtClean="0"/>
              <a:t>Verified Certificates  ($40.00)</a:t>
            </a:r>
          </a:p>
          <a:p>
            <a:pPr lvl="1"/>
            <a:r>
              <a:rPr lang="en-US" dirty="0" smtClean="0"/>
              <a:t>Conversion rate 1/100 – Revenue $2.00</a:t>
            </a:r>
          </a:p>
          <a:p>
            <a:r>
              <a:rPr lang="en-US" dirty="0" smtClean="0"/>
              <a:t>Session 1: 30497</a:t>
            </a:r>
          </a:p>
          <a:p>
            <a:r>
              <a:rPr lang="en-US" dirty="0" smtClean="0"/>
              <a:t>Session 2: </a:t>
            </a:r>
            <a:r>
              <a:rPr lang="en-US" dirty="0"/>
              <a:t>73,861</a:t>
            </a:r>
            <a:endParaRPr lang="en-US" dirty="0" smtClean="0"/>
          </a:p>
        </p:txBody>
      </p:sp>
      <p:pic>
        <p:nvPicPr>
          <p:cNvPr id="4" name="Picture 3" descr="BookCoverPreviewFro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917" y="366185"/>
            <a:ext cx="3309527" cy="4206772"/>
          </a:xfrm>
          <a:prstGeom prst="rect">
            <a:avLst/>
          </a:prstGeom>
        </p:spPr>
      </p:pic>
      <p:pic>
        <p:nvPicPr>
          <p:cNvPr id="5" name="Picture 4" descr="ST_Cert_Example_0523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676" y="5159688"/>
            <a:ext cx="5789827" cy="368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25683" y="3401906"/>
            <a:ext cx="4901455" cy="2448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Value</a:t>
            </a:r>
          </a:p>
          <a:p>
            <a:pPr algn="ctr"/>
            <a:r>
              <a:rPr lang="en-US" sz="5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5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97876" y="481579"/>
            <a:ext cx="2635788" cy="12889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8279" y="7642961"/>
            <a:ext cx="4793100" cy="12889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12085" y="289393"/>
            <a:ext cx="5634299" cy="12889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14101" y="6187746"/>
            <a:ext cx="3876712" cy="12889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" name="Straight Connector 8"/>
          <p:cNvCxnSpPr>
            <a:stCxn id="7" idx="2"/>
            <a:endCxn id="4" idx="0"/>
          </p:cNvCxnSpPr>
          <p:nvPr/>
        </p:nvCxnSpPr>
        <p:spPr>
          <a:xfrm flipH="1">
            <a:off x="8276411" y="1578306"/>
            <a:ext cx="2852824" cy="18236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2"/>
            <a:endCxn id="4" idx="0"/>
          </p:cNvCxnSpPr>
          <p:nvPr/>
        </p:nvCxnSpPr>
        <p:spPr>
          <a:xfrm>
            <a:off x="3515770" y="1770492"/>
            <a:ext cx="4760641" cy="16314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2"/>
            <a:endCxn id="6" idx="0"/>
          </p:cNvCxnSpPr>
          <p:nvPr/>
        </p:nvCxnSpPr>
        <p:spPr>
          <a:xfrm flipH="1">
            <a:off x="4304829" y="5850840"/>
            <a:ext cx="3971582" cy="17921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1"/>
            <a:endCxn id="4" idx="2"/>
          </p:cNvCxnSpPr>
          <p:nvPr/>
        </p:nvCxnSpPr>
        <p:spPr>
          <a:xfrm flipH="1" flipV="1">
            <a:off x="8276411" y="5850840"/>
            <a:ext cx="2137690" cy="981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97876" y="6419993"/>
            <a:ext cx="2299189" cy="644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Free (or $9)</a:t>
            </a:r>
            <a:endParaRPr lang="en-US" sz="2400" dirty="0"/>
          </a:p>
        </p:txBody>
      </p:sp>
      <p:pic>
        <p:nvPicPr>
          <p:cNvPr id="14" name="Picture 13" descr="new-square-p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05" y="3080209"/>
            <a:ext cx="2659808" cy="2770632"/>
          </a:xfrm>
          <a:prstGeom prst="rect">
            <a:avLst/>
          </a:prstGeom>
        </p:spPr>
      </p:pic>
      <p:pic>
        <p:nvPicPr>
          <p:cNvPr id="15" name="Picture 14" descr="BookCoverPreview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50" y="2624025"/>
            <a:ext cx="2636662" cy="371254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636540" y="5850840"/>
            <a:ext cx="4929775" cy="3179946"/>
            <a:chOff x="4256433" y="4312293"/>
            <a:chExt cx="3531511" cy="2277997"/>
          </a:xfrm>
        </p:grpSpPr>
        <p:sp>
          <p:nvSpPr>
            <p:cNvPr id="17" name="Rectangle 16"/>
            <p:cNvSpPr/>
            <p:nvPr/>
          </p:nvSpPr>
          <p:spPr>
            <a:xfrm>
              <a:off x="4256433" y="5666960"/>
              <a:ext cx="353151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Community</a:t>
              </a:r>
              <a:endPara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/>
            <p:cNvCxnSpPr>
              <a:stCxn id="17" idx="0"/>
              <a:endCxn id="4" idx="2"/>
            </p:cNvCxnSpPr>
            <p:nvPr/>
          </p:nvCxnSpPr>
          <p:spPr>
            <a:xfrm flipH="1" flipV="1">
              <a:off x="4714813" y="4312293"/>
              <a:ext cx="1307376" cy="13546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467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600" dirty="0" smtClean="0">
                <a:solidFill>
                  <a:srgbClr val="00F900"/>
                </a:solidFill>
              </a:rPr>
              <a:t>Conversation Starters</a:t>
            </a:r>
            <a:endParaRPr sz="7600" dirty="0">
              <a:solidFill>
                <a:srgbClr val="00F900"/>
              </a:solidFill>
            </a:endParaRPr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xfrm>
            <a:off x="1155700" y="5359400"/>
            <a:ext cx="13931900" cy="1219200"/>
          </a:xfrm>
          <a:prstGeom prst="rect">
            <a:avLst/>
          </a:prstGeom>
        </p:spPr>
        <p:txBody>
          <a:bodyPr/>
          <a:lstStyle/>
          <a:p>
            <a:pPr lvl="0">
              <a:defRPr sz="4000">
                <a:solidFill>
                  <a:srgbClr val="FFFB00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357" y="2231179"/>
            <a:ext cx="2473604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7200" dirty="0" smtClean="0">
                <a:solidFill>
                  <a:srgbClr val="00F900"/>
                </a:solidFill>
              </a:rPr>
              <a:t>Too </a:t>
            </a:r>
          </a:p>
          <a:p>
            <a:pPr algn="l"/>
            <a:r>
              <a:rPr lang="en-US" sz="7200" dirty="0" smtClean="0">
                <a:solidFill>
                  <a:srgbClr val="00F900"/>
                </a:solidFill>
              </a:rPr>
              <a:t>Much</a:t>
            </a:r>
          </a:p>
          <a:p>
            <a:pPr algn="l"/>
            <a:r>
              <a:rPr lang="en-US" sz="7200" dirty="0" smtClean="0">
                <a:solidFill>
                  <a:srgbClr val="00F900"/>
                </a:solidFill>
              </a:rPr>
              <a:t>Hype?</a:t>
            </a:r>
            <a:endParaRPr lang="en-US" sz="72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341" y="3956391"/>
            <a:ext cx="5016525" cy="33075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87540" y="7744762"/>
            <a:ext cx="1380617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http://</a:t>
            </a:r>
            <a:r>
              <a:rPr lang="en-US" sz="2400" dirty="0" err="1">
                <a:solidFill>
                  <a:srgbClr val="FFFF00"/>
                </a:solidFill>
              </a:rPr>
              <a:t>thecolbertreport.cc.com</a:t>
            </a:r>
            <a:r>
              <a:rPr lang="en-US" sz="2400" dirty="0">
                <a:solidFill>
                  <a:srgbClr val="FFFF00"/>
                </a:solidFill>
              </a:rPr>
              <a:t>/videos/</a:t>
            </a:r>
            <a:r>
              <a:rPr lang="en-US" sz="2400" dirty="0" err="1">
                <a:solidFill>
                  <a:srgbClr val="FFFF00"/>
                </a:solidFill>
              </a:rPr>
              <a:t>zwqhae</a:t>
            </a:r>
            <a:r>
              <a:rPr lang="en-US" sz="2400" dirty="0">
                <a:solidFill>
                  <a:srgbClr val="FFFF00"/>
                </a:solidFill>
              </a:rPr>
              <a:t>/</a:t>
            </a:r>
            <a:r>
              <a:rPr lang="en-US" sz="2400" dirty="0" err="1">
                <a:solidFill>
                  <a:srgbClr val="FFFF00"/>
                </a:solidFill>
              </a:rPr>
              <a:t>anant-</a:t>
            </a:r>
            <a:r>
              <a:rPr lang="en-US" sz="2400" dirty="0" err="1" smtClean="0">
                <a:solidFill>
                  <a:srgbClr val="FFFF00"/>
                </a:solidFill>
              </a:rPr>
              <a:t>agarwal</a:t>
            </a:r>
            <a:endParaRPr lang="en-US" sz="2400" dirty="0" smtClean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http://</a:t>
            </a:r>
            <a:r>
              <a:rPr lang="en-US" sz="2400" dirty="0" err="1">
                <a:solidFill>
                  <a:srgbClr val="FFFF00"/>
                </a:solidFill>
              </a:rPr>
              <a:t>tedxtalks.ted.com</a:t>
            </a:r>
            <a:r>
              <a:rPr lang="en-US" sz="2400" dirty="0">
                <a:solidFill>
                  <a:srgbClr val="FFFF00"/>
                </a:solidFill>
              </a:rPr>
              <a:t>/video/MOOCs-Charles-Severance-at-</a:t>
            </a:r>
            <a:r>
              <a:rPr lang="en-US" sz="2400" dirty="0" err="1" smtClean="0">
                <a:solidFill>
                  <a:srgbClr val="FFFF00"/>
                </a:solidFill>
              </a:rPr>
              <a:t>TEDx</a:t>
            </a:r>
            <a:endParaRPr lang="en-US" sz="2400" dirty="0" smtClean="0">
              <a:solidFill>
                <a:srgbClr val="FFFF00"/>
              </a:solidFill>
            </a:endParaRPr>
          </a:p>
          <a:p>
            <a:r>
              <a:rPr lang="en-US" sz="2400" dirty="0" smtClean="0">
                <a:solidFill>
                  <a:srgbClr val="FFFF00"/>
                </a:solidFill>
              </a:rPr>
              <a:t>http</a:t>
            </a:r>
            <a:r>
              <a:rPr lang="en-US" sz="2400" dirty="0">
                <a:solidFill>
                  <a:srgbClr val="FFFF00"/>
                </a:solidFill>
              </a:rPr>
              <a:t>://</a:t>
            </a:r>
            <a:r>
              <a:rPr lang="en-US" sz="2400" dirty="0" err="1">
                <a:solidFill>
                  <a:srgbClr val="FFFF00"/>
                </a:solidFill>
              </a:rPr>
              <a:t>www.ted.com</a:t>
            </a:r>
            <a:r>
              <a:rPr lang="en-US" sz="2400" dirty="0">
                <a:solidFill>
                  <a:srgbClr val="FFFF00"/>
                </a:solidFill>
              </a:rPr>
              <a:t>/talks/</a:t>
            </a:r>
            <a:r>
              <a:rPr lang="en-US" sz="2400" dirty="0" err="1">
                <a:solidFill>
                  <a:srgbClr val="FFFF00"/>
                </a:solidFill>
              </a:rPr>
              <a:t>daphne_koller_what_we_re_learning_from_online_education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341" y="236864"/>
            <a:ext cx="6387536" cy="3433958"/>
          </a:xfrm>
          <a:prstGeom prst="rect">
            <a:avLst/>
          </a:prstGeom>
        </p:spPr>
      </p:pic>
      <p:pic>
        <p:nvPicPr>
          <p:cNvPr id="6" name="Picture 5" descr="a512e584f64e2a30945af3c91101253c92a874fa_1600x12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541" y="1980288"/>
            <a:ext cx="5269608" cy="39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4153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543433" y="6858000"/>
            <a:ext cx="5181601" cy="125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0F900"/>
                </a:solidFill>
              </a:rPr>
              <a:t>Is this New?</a:t>
            </a:r>
          </a:p>
        </p:txBody>
      </p:sp>
      <p:pic>
        <p:nvPicPr>
          <p:cNvPr id="237" name="080testpublish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5300" y="292100"/>
            <a:ext cx="5435601" cy="417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G_225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009" y="431800"/>
            <a:ext cx="7302501" cy="544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Untitl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0725" y="5016500"/>
            <a:ext cx="9842407" cy="3962400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pic>
        <p:nvPicPr>
          <p:cNvPr id="240" name="droppedImage.tif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60700" y="2768600"/>
            <a:ext cx="203200" cy="20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Untitled 2c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05300" y="1760559"/>
            <a:ext cx="1930400" cy="102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1" animBg="1" advAuto="0"/>
      <p:bldP spid="240" grpId="3" animBg="1" advAuto="0"/>
      <p:bldP spid="241" grpId="2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27000"/>
            <a:ext cx="7422492" cy="88773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479933" y="1301750"/>
            <a:ext cx="65913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100"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>
                <a:solidFill>
                  <a:srgbClr val="00F900"/>
                </a:solidFill>
              </a:rPr>
              <a:t>Is there a business model?</a:t>
            </a:r>
          </a:p>
        </p:txBody>
      </p:sp>
      <p:sp>
        <p:nvSpPr>
          <p:cNvPr id="245" name="Shape 245"/>
          <p:cNvSpPr/>
          <p:nvPr/>
        </p:nvSpPr>
        <p:spPr>
          <a:xfrm>
            <a:off x="8708578" y="1024424"/>
            <a:ext cx="6591301" cy="167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solidFill>
                  <a:srgbClr val="FFD47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 dirty="0">
                <a:solidFill>
                  <a:srgbClr val="FFD479"/>
                </a:solidFill>
              </a:rPr>
              <a:t>Coursera has </a:t>
            </a:r>
            <a:r>
              <a:rPr sz="5100">
                <a:solidFill>
                  <a:srgbClr val="FFD479"/>
                </a:solidFill>
              </a:rPr>
              <a:t>over </a:t>
            </a:r>
            <a:r>
              <a:rPr lang="en-US" sz="5100" smtClean="0">
                <a:solidFill>
                  <a:srgbClr val="FFD479"/>
                </a:solidFill>
              </a:rPr>
              <a:t>6</a:t>
            </a:r>
            <a:r>
              <a:rPr sz="5100" smtClean="0">
                <a:solidFill>
                  <a:srgbClr val="FFD479"/>
                </a:solidFill>
              </a:rPr>
              <a:t> </a:t>
            </a:r>
            <a:r>
              <a:rPr sz="5100" dirty="0">
                <a:solidFill>
                  <a:srgbClr val="FFD479"/>
                </a:solidFill>
              </a:rPr>
              <a:t>Million Students</a:t>
            </a:r>
          </a:p>
        </p:txBody>
      </p:sp>
      <p:pic>
        <p:nvPicPr>
          <p:cNvPr id="246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9034" y="3556000"/>
            <a:ext cx="7075766" cy="467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1174539" y="8401050"/>
            <a:ext cx="1388983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B00"/>
                </a:solidFill>
                <a:hlinkClick r:id="rId2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B00"/>
                </a:solidFill>
                <a:hlinkClick r:id="rId2"/>
              </a:rPr>
              <a:t>http://mfeldstein.com/emerging-student-patterns-in-moocs-a-revised-graphical-view/</a:t>
            </a:r>
          </a:p>
        </p:txBody>
      </p:sp>
      <p:sp>
        <p:nvSpPr>
          <p:cNvPr id="249" name="Shape 249"/>
          <p:cNvSpPr/>
          <p:nvPr/>
        </p:nvSpPr>
        <p:spPr>
          <a:xfrm>
            <a:off x="403733" y="1187450"/>
            <a:ext cx="4660901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>
                <a:solidFill>
                  <a:srgbClr val="00F900"/>
                </a:solidFill>
              </a:rPr>
              <a:t>Is this a failure of MOOCs or simply our first encounter with real Personalized Learning or Self Directed Learning?</a:t>
            </a:r>
          </a:p>
        </p:txBody>
      </p:sp>
      <p:pic>
        <p:nvPicPr>
          <p:cNvPr id="250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6700" y="359469"/>
            <a:ext cx="10325101" cy="7501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johnnyautomaticscalesofjustice_preview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0" y="5346700"/>
            <a:ext cx="3200400" cy="320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Tape_Measure_preview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700" y="3657600"/>
            <a:ext cx="2667000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THERMO01cold_preview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68200" y="304800"/>
            <a:ext cx="2921000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dropped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3100" y="330200"/>
            <a:ext cx="8128000" cy="54229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1414753" y="6318250"/>
            <a:ext cx="66421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100"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>
                <a:solidFill>
                  <a:srgbClr val="00F900"/>
                </a:solidFill>
              </a:rPr>
              <a:t>Teaching or Measuring?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02800" y="279400"/>
            <a:ext cx="5930901" cy="444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406400"/>
            <a:ext cx="3568700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4081753" y="647700"/>
            <a:ext cx="5575301" cy="318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100"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>
                <a:solidFill>
                  <a:srgbClr val="00F900"/>
                </a:solidFill>
              </a:rPr>
              <a:t>The End of Higher Education?</a:t>
            </a:r>
          </a:p>
        </p:txBody>
      </p:sp>
      <p:pic>
        <p:nvPicPr>
          <p:cNvPr id="261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51400" y="4279900"/>
            <a:ext cx="4038600" cy="400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Man_with_Vacuum_2_preview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76000" y="5410200"/>
            <a:ext cx="3340100" cy="334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/>
        </p:nvSpPr>
        <p:spPr>
          <a:xfrm>
            <a:off x="243324" y="8280400"/>
            <a:ext cx="3603967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FFFB00"/>
                </a:solidFill>
                <a:hlinkClick r:id="rId6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FFFB00"/>
                </a:solidFill>
                <a:hlinkClick r:id="rId6"/>
              </a:rPr>
              <a:t>http://cliparts101.com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66" y="25400"/>
            <a:ext cx="13093700" cy="9118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611849" y="294858"/>
            <a:ext cx="3443944" cy="8391256"/>
            <a:chOff x="2042275" y="294858"/>
            <a:chExt cx="3443944" cy="8391256"/>
          </a:xfrm>
        </p:grpSpPr>
        <p:pic>
          <p:nvPicPr>
            <p:cNvPr id="5" name="Picture 4" descr="instructor-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2275" y="294858"/>
              <a:ext cx="3443944" cy="2869953"/>
            </a:xfrm>
            <a:prstGeom prst="rect">
              <a:avLst/>
            </a:prstGeom>
          </p:spPr>
        </p:pic>
        <p:pic>
          <p:nvPicPr>
            <p:cNvPr id="6" name="Picture 5" descr="jpeg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917" y="3400700"/>
              <a:ext cx="2992661" cy="462259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219632" y="8200206"/>
              <a:ext cx="1089230" cy="485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$12.50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56456" y="294858"/>
            <a:ext cx="3455547" cy="8591759"/>
            <a:chOff x="6199978" y="294858"/>
            <a:chExt cx="3455547" cy="8591759"/>
          </a:xfrm>
        </p:grpSpPr>
        <p:pic>
          <p:nvPicPr>
            <p:cNvPr id="7" name="Picture 6" descr="220px-CathyDavidson-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361" y="294858"/>
              <a:ext cx="3154781" cy="4445373"/>
            </a:xfrm>
            <a:prstGeom prst="rect">
              <a:avLst/>
            </a:prstGeom>
          </p:spPr>
        </p:pic>
        <p:pic>
          <p:nvPicPr>
            <p:cNvPr id="8" name="Picture 7" descr="Untitle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978" y="3209667"/>
              <a:ext cx="3455547" cy="50125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383136" y="8400709"/>
              <a:ext cx="1089230" cy="485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$13.08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912666" y="425040"/>
            <a:ext cx="3041179" cy="8461577"/>
            <a:chOff x="10107428" y="425040"/>
            <a:chExt cx="3041179" cy="8461577"/>
          </a:xfrm>
        </p:grpSpPr>
        <p:pic>
          <p:nvPicPr>
            <p:cNvPr id="9" name="Picture 8" descr="page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335" y="425040"/>
              <a:ext cx="2447364" cy="2922225"/>
            </a:xfrm>
            <a:prstGeom prst="rect">
              <a:avLst/>
            </a:prstGeom>
          </p:spPr>
        </p:pic>
        <p:pic>
          <p:nvPicPr>
            <p:cNvPr id="10" name="Picture 9" descr="The Difference Pic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428" y="3577613"/>
              <a:ext cx="3041179" cy="4622592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11083402" y="8400709"/>
              <a:ext cx="1089230" cy="485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$18.90</a:t>
              </a:r>
              <a:endParaRPr lang="en-US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7357" y="2231179"/>
            <a:ext cx="2752677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7200" dirty="0" smtClean="0">
                <a:solidFill>
                  <a:srgbClr val="00F900"/>
                </a:solidFill>
              </a:rPr>
              <a:t>The</a:t>
            </a:r>
          </a:p>
          <a:p>
            <a:pPr algn="l"/>
            <a:r>
              <a:rPr lang="en-US" sz="7200" dirty="0" smtClean="0">
                <a:solidFill>
                  <a:srgbClr val="00F900"/>
                </a:solidFill>
              </a:rPr>
              <a:t>Story</a:t>
            </a:r>
          </a:p>
          <a:p>
            <a:pPr algn="l"/>
            <a:r>
              <a:rPr lang="en-US" sz="7200" dirty="0" smtClean="0">
                <a:solidFill>
                  <a:srgbClr val="00F900"/>
                </a:solidFill>
              </a:rPr>
              <a:t>Tellers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44147107"/>
      </p:ext>
    </p:extLst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80600" y="546100"/>
            <a:ext cx="6045200" cy="805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2900" y="558800"/>
            <a:ext cx="3416300" cy="374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300" y="723900"/>
            <a:ext cx="4013200" cy="27813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837257" y="8318500"/>
            <a:ext cx="7737575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B00"/>
                </a:solidFill>
                <a:hlinkClick r:id="rId5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B00"/>
                </a:solidFill>
                <a:hlinkClick r:id="rId5"/>
              </a:rPr>
              <a:t>http://en.wikipedia.org/wiki/B._F._Skinner</a:t>
            </a:r>
          </a:p>
        </p:txBody>
      </p:sp>
      <p:sp>
        <p:nvSpPr>
          <p:cNvPr id="278" name="Shape 278"/>
          <p:cNvSpPr/>
          <p:nvPr/>
        </p:nvSpPr>
        <p:spPr>
          <a:xfrm>
            <a:off x="1389353" y="5099050"/>
            <a:ext cx="66421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100"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>
                <a:solidFill>
                  <a:srgbClr val="00F900"/>
                </a:solidFill>
              </a:rPr>
              <a:t>What about the students?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92036"/>
            <a:ext cx="7759700" cy="638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3500" y="3528515"/>
            <a:ext cx="8255000" cy="5499101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8907753" y="63500"/>
            <a:ext cx="6642101" cy="318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7100"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>
                <a:solidFill>
                  <a:srgbClr val="00F900"/>
                </a:solidFill>
              </a:rPr>
              <a:t>How can we improve education?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40FF"/>
                </a:solidFill>
              </a:rPr>
              <a:t>A Few Predictions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Online "continuation" Masters degrees have a limited lifetime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For-profit undergraduate online programs will become very niche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Residential schools must leverage being together - do more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Remedial / preparation / just in time / continuing ed / professional development - wil be free and high quality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Truly democratizing education will happen - but require re-commitment to open educatonal resources and remixable resources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1155700" y="2882900"/>
            <a:ext cx="13931900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00F900"/>
                </a:solidFill>
              </a:rPr>
              <a:t>Thank you.</a:t>
            </a:r>
          </a:p>
        </p:txBody>
      </p:sp>
      <p:pic>
        <p:nvPicPr>
          <p:cNvPr id="297" name="internet_history_logo_processed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85493" y="280663"/>
            <a:ext cx="3536050" cy="2630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G_2248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599" y="252214"/>
            <a:ext cx="3913033" cy="2659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MOOCMap-highre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" y="6432342"/>
            <a:ext cx="3856812" cy="2339865"/>
          </a:xfrm>
          <a:prstGeom prst="rect">
            <a:avLst/>
          </a:prstGeom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641" y="6704260"/>
            <a:ext cx="2438400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6296068" y="8343900"/>
            <a:ext cx="3651772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FF40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40FF"/>
                </a:solidFill>
              </a:rPr>
              <a:t>online.dr-chuck.com</a:t>
            </a: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1" y="0"/>
            <a:ext cx="12999445" cy="9144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G_225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209" y="266700"/>
            <a:ext cx="7302501" cy="544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9600" y="3831566"/>
            <a:ext cx="12776200" cy="514350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080testpublish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393700"/>
            <a:ext cx="7988300" cy="614190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607739" y="6858000"/>
            <a:ext cx="3394622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900"/>
                </a:solidFill>
              </a:rPr>
              <a:t>Syncomatic -1996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5753100" y="2324100"/>
            <a:ext cx="9621699" cy="6413501"/>
            <a:chOff x="0" y="0"/>
            <a:chExt cx="9621698" cy="6413500"/>
          </a:xfrm>
        </p:grpSpPr>
        <p:pic>
          <p:nvPicPr>
            <p:cNvPr id="79" name="030lecturing.g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889000"/>
              <a:ext cx="9621699" cy="5524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" name="Shape 80"/>
            <p:cNvSpPr/>
            <p:nvPr/>
          </p:nvSpPr>
          <p:spPr>
            <a:xfrm>
              <a:off x="6221710" y="0"/>
              <a:ext cx="3266480" cy="622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F900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00F900"/>
                  </a:solidFill>
                </a:rPr>
                <a:t>Clipboard - 2002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CHUCK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4965700"/>
            <a:ext cx="6195647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SET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28100" y="4902200"/>
            <a:ext cx="5890850" cy="394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SET3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10600" y="824236"/>
            <a:ext cx="6172200" cy="3531359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6647327" y="5499100"/>
            <a:ext cx="2949254" cy="596900"/>
          </a:xfrm>
          <a:prstGeom prst="rect">
            <a:avLst/>
          </a:prstGeom>
          <a:solidFill>
            <a:srgbClr val="00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400"/>
              <a:t>Nuthin' But Net</a:t>
            </a:r>
          </a:p>
        </p:txBody>
      </p:sp>
      <p:pic>
        <p:nvPicPr>
          <p:cNvPr id="87" name="Untitled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3800" y="317500"/>
            <a:ext cx="5054600" cy="42418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4443021" y="3708400"/>
            <a:ext cx="2318210" cy="596900"/>
          </a:xfrm>
          <a:prstGeom prst="rect">
            <a:avLst/>
          </a:prstGeom>
          <a:solidFill>
            <a:srgbClr val="00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4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400"/>
              <a:t>Internet: TCI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787400"/>
            <a:ext cx="109982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Untitled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98390" y="177800"/>
            <a:ext cx="6959601" cy="388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764</Words>
  <Application>Microsoft Macintosh PowerPoint</Application>
  <PresentationFormat>Custom</PresentationFormat>
  <Paragraphs>124</Paragraphs>
  <Slides>44</Slides>
  <Notes>2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Black</vt:lpstr>
      <vt:lpstr>Experiences with Massive Open Online Courses (MOOC)</vt:lpstr>
      <vt:lpstr>Quick Poll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Bit of Data...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Approach to MOOCs</vt:lpstr>
      <vt:lpstr>Introductory Courses</vt:lpstr>
      <vt:lpstr>Be an Open Learning Community</vt:lpstr>
      <vt:lpstr>Community Teaching Assistants</vt:lpstr>
      <vt:lpstr>PowerPoint Presentation</vt:lpstr>
      <vt:lpstr>PowerPoint Presentation</vt:lpstr>
      <vt:lpstr>Making More Teachers</vt:lpstr>
      <vt:lpstr>Create / Empower New Teachers</vt:lpstr>
      <vt:lpstr>PowerPoint Presentation</vt:lpstr>
      <vt:lpstr>PowerPoint Presentation</vt:lpstr>
      <vt:lpstr>PowerPoint Presentation</vt:lpstr>
      <vt:lpstr>What's Free...</vt:lpstr>
      <vt:lpstr>PowerPoint Presentation</vt:lpstr>
      <vt:lpstr>PowerPoint Presentation</vt:lpstr>
      <vt:lpstr>Revenue is Optional</vt:lpstr>
      <vt:lpstr>PowerPoint Presentation</vt:lpstr>
      <vt:lpstr>Conversation Starters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Few Predictions</vt:lpstr>
      <vt:lpstr>Thank you.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Experiences with Massive Open Online Courses (MOOC)</dc:title>
  <cp:lastModifiedBy>Charles Severance</cp:lastModifiedBy>
  <cp:revision>12</cp:revision>
  <dcterms:modified xsi:type="dcterms:W3CDTF">2014-06-30T14:59:27Z</dcterms:modified>
</cp:coreProperties>
</file>